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89" r:id="rId3"/>
    <p:sldId id="260" r:id="rId4"/>
    <p:sldId id="259" r:id="rId5"/>
    <p:sldId id="290" r:id="rId6"/>
    <p:sldId id="276" r:id="rId7"/>
    <p:sldId id="258" r:id="rId8"/>
    <p:sldId id="263" r:id="rId9"/>
    <p:sldId id="265" r:id="rId10"/>
    <p:sldId id="292" r:id="rId11"/>
    <p:sldId id="291" r:id="rId12"/>
    <p:sldId id="287" r:id="rId13"/>
    <p:sldId id="288" r:id="rId14"/>
    <p:sldId id="270" r:id="rId15"/>
    <p:sldId id="269" r:id="rId16"/>
    <p:sldId id="278" r:id="rId17"/>
    <p:sldId id="279" r:id="rId18"/>
    <p:sldId id="282" r:id="rId19"/>
    <p:sldId id="284" r:id="rId20"/>
    <p:sldId id="283" r:id="rId21"/>
    <p:sldId id="293" r:id="rId22"/>
    <p:sldId id="296" r:id="rId23"/>
    <p:sldId id="295" r:id="rId24"/>
    <p:sldId id="297" r:id="rId25"/>
    <p:sldId id="274" r:id="rId26"/>
    <p:sldId id="26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C34D3-2947-4BB3-984B-F680B94AE3B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B3EAC-41DE-4FB7-9BF3-8AB0F6AE6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EBE6-2108-43A0-A2BD-5EA62B89576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A8FADCD-11EF-40E3-9F7C-24F28C49ED5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C60B8B-B2AA-4C3E-83C7-EE386788EA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652" y="1024768"/>
            <a:ext cx="7272808" cy="38443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СУ-ДЖОК ТЕРАПИИ В 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КОРРЕКЦИОННОЙ РАБОТЕ С ДЕТЬМИ С ТНР</a:t>
            </a:r>
            <a:b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Пользовователь\Desktop\72789613_w640_h640_cid309663_pid54410151-77647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20556"/>
            <a:ext cx="2754638" cy="275463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0"/>
            <a:ext cx="6336704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МДОУ</a:t>
            </a:r>
          </a:p>
          <a:p>
            <a:pPr lvl="0" algn="ctr">
              <a:spcBef>
                <a:spcPct val="2000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«Ирдоматский детский сад»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609329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2022 г.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10336" y="507763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Авторы: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учитель-логопед – Захарова Л.В.,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 – Яковлева О.Н.,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старший воспитатель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Соколова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А.М.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9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2" y="4422097"/>
            <a:ext cx="25733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568952" cy="74672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Использование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су-</a:t>
            </a:r>
            <a:r>
              <a:rPr lang="ru-RU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джок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шаров при выполнении пальчиковой  и утренней гимнастики, физкультминуток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" y="141277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b="50000"/>
          <a:stretch/>
        </p:blipFill>
        <p:spPr>
          <a:xfrm>
            <a:off x="2987824" y="1498536"/>
            <a:ext cx="2205006" cy="174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32000"/>
          <a:stretch/>
        </p:blipFill>
        <p:spPr>
          <a:xfrm>
            <a:off x="5374369" y="1302243"/>
            <a:ext cx="350007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92" y="3574708"/>
            <a:ext cx="1762993" cy="284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6" y="3399861"/>
            <a:ext cx="1986189" cy="319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66" y="3451312"/>
            <a:ext cx="180325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0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380"/>
            <a:ext cx="30607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 су-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шаров  для развития  памяти  и  внимания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12088" cy="4811365"/>
          </a:xfrm>
        </p:spPr>
        <p:txBody>
          <a:bodyPr/>
          <a:lstStyle/>
          <a:p>
            <a:pPr lvl="0">
              <a:buFont typeface="Wingdings" pitchFamily="2" charset="2"/>
              <a:buChar char="§"/>
            </a:pP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«Лево </a:t>
            </a:r>
            <a:r>
              <a:rPr lang="ru-RU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право различаю, каждый свой я пальчик </a:t>
            </a: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знаю»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выполняют инструкцию: надень колечко на мизинец правой руки, возьми шарик в правую руку и спрячь за спину и т.д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§"/>
            </a:pP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«Глазки </a:t>
            </a:r>
            <a:r>
              <a:rPr lang="ru-RU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закрывай, на каком пальце колечко  – угадай »</a:t>
            </a:r>
          </a:p>
          <a:p>
            <a:pPr marL="0" lvl="0" indent="0">
              <a:buNone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Ребенок закрывает глаза, взрослый надевает колечко на любой его палец, а  тот должен назвать, на какой палец руки надето кольцо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1" descr="C:\Users\Наташа\Desktop\DSC_0102.jpg"/>
          <p:cNvPicPr>
            <a:picLocks noChangeAspect="1" noChangeArrowheads="1"/>
          </p:cNvPicPr>
          <p:nvPr/>
        </p:nvPicPr>
        <p:blipFill rotWithShape="1">
          <a:blip r:embed="rId3" cstate="print"/>
          <a:srcRect l="12368" t="55105"/>
          <a:stretch/>
        </p:blipFill>
        <p:spPr bwMode="auto">
          <a:xfrm>
            <a:off x="5436096" y="4288989"/>
            <a:ext cx="3113993" cy="232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20262"/>
            <a:ext cx="2663502" cy="24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1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885174"/>
            <a:ext cx="4572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Упражнения: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«Мячик ты скорей </a:t>
            </a: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катай, дни недели называй»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«Утро, день, вечер, ночь»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«Времена года»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0"/>
            <a:ext cx="6912768" cy="90872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 ПРОСТРАНСТВЕННО –ВРЕМЕННОЙ  ОРИЕНТИРОВКИ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11724"/>
          <a:stretch/>
        </p:blipFill>
        <p:spPr>
          <a:xfrm>
            <a:off x="4788024" y="1260406"/>
            <a:ext cx="1944216" cy="211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13250" r="-575" b="12413"/>
          <a:stretch/>
        </p:blipFill>
        <p:spPr>
          <a:xfrm>
            <a:off x="7040367" y="885174"/>
            <a:ext cx="2103633" cy="224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89" y="2759001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/>
          <a:stretch/>
        </p:blipFill>
        <p:spPr>
          <a:xfrm>
            <a:off x="4499992" y="3861048"/>
            <a:ext cx="3851920" cy="244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18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522" y="3297481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«Влево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вправо прокати только мяч не упусти» 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закреплять умение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ориентироваться  в пространстве.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2522" y="188640"/>
            <a:ext cx="9031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«Шарик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катится по дорожке»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«Лабиринты»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мелкую моторику рук.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07977"/>
            <a:ext cx="1968790" cy="262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95"/>
          <a:stretch/>
        </p:blipFill>
        <p:spPr>
          <a:xfrm>
            <a:off x="5752142" y="4207977"/>
            <a:ext cx="2780298" cy="253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2" y="1388969"/>
            <a:ext cx="2538535" cy="190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51228"/>
            <a:ext cx="2156976" cy="161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23" y="1401901"/>
            <a:ext cx="2524033" cy="189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b="26564"/>
          <a:stretch/>
        </p:blipFill>
        <p:spPr>
          <a:xfrm>
            <a:off x="4831891" y="1416911"/>
            <a:ext cx="2320807" cy="181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93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42" y="96768"/>
            <a:ext cx="8352928" cy="1295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Times New Roman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01" y="1811469"/>
            <a:ext cx="2370100" cy="1446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43608" y="0"/>
            <a:ext cx="6912768" cy="90872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закрепление цвета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8047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Какой шарик лишний»?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50507" y="980472"/>
            <a:ext cx="3409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«Разложи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по цвету»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/>
              </a:rPr>
            </a:b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3811866"/>
            <a:ext cx="493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Соедини половинки»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28608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16" y="1554695"/>
            <a:ext cx="3009561" cy="225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18" y="4374560"/>
            <a:ext cx="3097867" cy="232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32" y="4408654"/>
            <a:ext cx="2822254" cy="211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903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/>
              </a:rPr>
              <a:t>Игра «Подбери цвет»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/>
              </a:rPr>
              <a:t/>
            </a:r>
            <a:br>
              <a:rPr lang="ru-RU" sz="2400" i="0" dirty="0" smtClean="0">
                <a:solidFill>
                  <a:srgbClr val="000000"/>
                </a:solidFill>
                <a:effectLst/>
                <a:latin typeface="Times New Roman"/>
              </a:rPr>
            </a:br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/>
              </a:rPr>
              <a:t>Цель: </a:t>
            </a:r>
            <a:r>
              <a:rPr lang="ru-RU" sz="2200" i="0" dirty="0" smtClean="0">
                <a:solidFill>
                  <a:srgbClr val="000000"/>
                </a:solidFill>
                <a:effectLst/>
                <a:latin typeface="Times New Roman"/>
              </a:rPr>
              <a:t>развивать умение составлять цветовую композицию из половинок шарика разного цвета. </a:t>
            </a:r>
          </a:p>
          <a:p>
            <a:r>
              <a:rPr lang="ru-RU" sz="2200" i="0" dirty="0" smtClean="0">
                <a:solidFill>
                  <a:srgbClr val="000000"/>
                </a:solidFill>
                <a:effectLst/>
                <a:latin typeface="Times New Roman"/>
              </a:rPr>
              <a:t>По инструкции педагога дети собирают красно- зелёный,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</a:rPr>
              <a:t>зелено – синий</a:t>
            </a:r>
            <a:r>
              <a:rPr lang="ru-RU" sz="2200" dirty="0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2200" i="0" dirty="0" smtClean="0">
                <a:solidFill>
                  <a:srgbClr val="000000"/>
                </a:solidFill>
                <a:effectLst/>
                <a:latin typeface="Times New Roman"/>
              </a:rPr>
              <a:t> сине- красный и т.д. </a:t>
            </a:r>
            <a:br>
              <a:rPr lang="ru-RU" sz="2200" i="0" dirty="0" smtClean="0">
                <a:solidFill>
                  <a:srgbClr val="000000"/>
                </a:solidFill>
                <a:effectLst/>
                <a:latin typeface="Times New Roman"/>
              </a:rPr>
            </a:br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t="2528" r="11709" b="35632"/>
          <a:stretch/>
        </p:blipFill>
        <p:spPr>
          <a:xfrm>
            <a:off x="395536" y="2132856"/>
            <a:ext cx="3620495" cy="244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b="24598"/>
          <a:stretch/>
        </p:blipFill>
        <p:spPr>
          <a:xfrm>
            <a:off x="4788024" y="1988196"/>
            <a:ext cx="3941379" cy="258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b="33308"/>
          <a:stretch/>
        </p:blipFill>
        <p:spPr>
          <a:xfrm>
            <a:off x="3275856" y="4512435"/>
            <a:ext cx="4090917" cy="213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7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47" y="14595"/>
            <a:ext cx="8229600" cy="940966"/>
          </a:xfrm>
        </p:spPr>
        <p:txBody>
          <a:bodyPr anchor="t">
            <a:no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обучении элементам грамоты</a:t>
            </a:r>
            <a:endParaRPr lang="ru-RU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Картинки по запросу су-джок в обучении грамот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7" t="30271" b="20255"/>
          <a:stretch/>
        </p:blipFill>
        <p:spPr bwMode="auto">
          <a:xfrm>
            <a:off x="4860032" y="4365104"/>
            <a:ext cx="3782762" cy="2094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1217" r="5375" b="-149"/>
          <a:stretch/>
        </p:blipFill>
        <p:spPr bwMode="auto">
          <a:xfrm>
            <a:off x="392578" y="4564136"/>
            <a:ext cx="3710786" cy="203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980728"/>
            <a:ext cx="90364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52463"/>
            <a:ext cx="853529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itchFamily="2" charset="2"/>
              <a:buChar char="§"/>
            </a:pPr>
            <a:r>
              <a:rPr lang="ru-RU" sz="2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Звуковой анализ слов.</a:t>
            </a:r>
            <a:r>
              <a:rPr lang="ru-RU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характеристики звуков используются массажные шарики трех цветов: красный, синий, зеленый. По заданию логопеда ребенок  берет соответствующий обозначению звука шарик.</a:t>
            </a:r>
          </a:p>
          <a:p>
            <a:pPr marL="285750" lvl="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itchFamily="2" charset="2"/>
              <a:buChar char="§"/>
            </a:pPr>
            <a:r>
              <a:rPr lang="ru-RU" sz="2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Слоговой анализ слов.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Упражнение «Раздели слова на слоги»: </a:t>
            </a:r>
            <a:r>
              <a:rPr lang="ru-RU" sz="2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называет слог и берет по одному шарику из коробки, затем считает количество слогов.</a:t>
            </a:r>
          </a:p>
        </p:txBody>
      </p:sp>
    </p:spTree>
    <p:extLst>
      <p:ext uri="{BB962C8B-B14F-4D97-AF65-F5344CB8AC3E}">
        <p14:creationId xmlns:p14="http://schemas.microsoft.com/office/powerpoint/2010/main" val="18415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1"/>
            <a:ext cx="9036497" cy="49491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Прокатывание шариком по написанной букве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5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5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Написание буквы и её элементов прокатыванием шарика по поверхности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стола.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-2944" r="5862" b="15957"/>
          <a:stretch/>
        </p:blipFill>
        <p:spPr>
          <a:xfrm>
            <a:off x="3203848" y="3013132"/>
            <a:ext cx="2380861" cy="344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447" y="14595"/>
            <a:ext cx="8229600" cy="940966"/>
          </a:xfrm>
        </p:spPr>
        <p:txBody>
          <a:bodyPr anchor="t">
            <a:no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обучении элементам грамоты</a:t>
            </a:r>
            <a:endParaRPr lang="ru-RU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8" y="3874363"/>
            <a:ext cx="2160240" cy="2877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DSC_0521.JPG"/>
          <p:cNvPicPr>
            <a:picLocks noChangeAspect="1"/>
          </p:cNvPicPr>
          <p:nvPr/>
        </p:nvPicPr>
        <p:blipFill rotWithShape="1">
          <a:blip r:embed="rId4" cstate="print"/>
          <a:srcRect t="22477"/>
          <a:stretch/>
        </p:blipFill>
        <p:spPr>
          <a:xfrm>
            <a:off x="5916534" y="2165489"/>
            <a:ext cx="2894335" cy="299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32656"/>
            <a:ext cx="8929686" cy="13103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шариков при совершенствовании навыков употребления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предлогов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1" y="1714488"/>
            <a:ext cx="9140139" cy="4567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столе коробка, по инструкции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ребенок кладет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шарики: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красный шарик - в коробку; синий – под коробку; зеленый – около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коробки.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Затем наоборот, ребенок должен описать действие взрослого.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/>
          <a:stretch/>
        </p:blipFill>
        <p:spPr bwMode="auto">
          <a:xfrm>
            <a:off x="4714876" y="3714752"/>
            <a:ext cx="4278698" cy="285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днс\Pictures\20180328_033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/>
          <a:stretch/>
        </p:blipFill>
        <p:spPr bwMode="auto">
          <a:xfrm>
            <a:off x="214282" y="3714752"/>
            <a:ext cx="4225226" cy="2890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84096" cy="1295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 лексико-грамматических категорий языка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748464" cy="497112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«Один-много», «Сосчитай шары».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считают количество массажных шариков, согласовывая  существительные с числительными в роде, числе, падеже.</a:t>
            </a:r>
          </a:p>
          <a:p>
            <a:pPr>
              <a:buFont typeface="Wingdings" pitchFamily="2" charset="2"/>
              <a:buChar char="§"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«Чего не стало», «Что изменилось».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согласовывают существительные с прилагательными в роде, числе, падеже.</a:t>
            </a:r>
          </a:p>
          <a:p>
            <a:pPr>
              <a:buFont typeface="Wingdings" pitchFamily="2" charset="2"/>
              <a:buChar char="§"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«Скажи ласково».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употребляют слова в уменьшительно-ласкательной форме.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77" y="5103863"/>
            <a:ext cx="2362002" cy="1600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22489"/>
            <a:ext cx="2524199" cy="1782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832"/>
            <a:ext cx="2123728" cy="195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7112040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sz="3600" b="1" i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“Ум ребенка находится на кончиках его пальцев”.</a:t>
            </a:r>
            <a:br>
              <a:rPr lang="ru-RU" sz="3600" b="1" i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b="1" i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В.А.Сухомлинский</a:t>
            </a:r>
            <a:endParaRPr lang="ru-RU" sz="36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Хорошо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развитая речь – важнейшее условие всестороннего полноценного развития детей. Чем богаче и правильнее у ребенка речь, тем легче ему высказывать свои мысли, тем шире его возможности в познании окружающей действительности, содержательнее и полноценнее отношения со сверстниками и взрослыми, тем активнее осуществляется его психическое развитие.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 в последнее время наблюдается рост числа детей, имеющих нарушения общей, мелкой моторики и речевого развития. Поэтому так важно заботиться о формировании речи детей, о ее чистоте и правильности. </a:t>
            </a:r>
          </a:p>
          <a:p>
            <a:pPr algn="r"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настоящее время появилась возможность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использования в коррекционно-педагогической </a:t>
            </a:r>
          </a:p>
          <a:p>
            <a:pPr algn="r"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детьми дошкольного возраста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нетрадиционного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метода.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ru-RU" sz="2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Font typeface="Wingdings" pitchFamily="2" charset="2"/>
              <a:buChar char="§"/>
            </a:pPr>
            <a:endParaRPr lang="ru-RU" sz="2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5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515719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1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84096" cy="1295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шариков на этапе автоматизации звуков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496944" cy="4929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Пружинное кольцо надевается на пальчики ребенка и прокатывается по ним, массируя каждый палец, при этом проговаривается автоматизируемый звук (изолированно, в слогах, в словах, в фразах, в предложениях и в связных текстах)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830868" cy="2691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2884" r="2799"/>
          <a:stretch/>
        </p:blipFill>
        <p:spPr>
          <a:xfrm>
            <a:off x="5143549" y="3285902"/>
            <a:ext cx="359180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96944" cy="48139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Ребенок прокатывает шарик по дорожкам, произнося при этом автоматизируемый звук.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8456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82" y="2829520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70" y="1318456"/>
            <a:ext cx="3086075" cy="302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0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57166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Мониторинг общего и речевого развития детей с ТНР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2000240"/>
            <a:ext cx="8572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База исследования: МДОУ «Ирдоматский детский сад»,  дети :старшей  группы с ОНР  3 уровень в количестве 10 человек.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Предмет исследования: определение уровня общего и речевого развития детей старшей группы  с ТНР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учебном году  без применения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терапии в коррекционно-образовательной деятельности с детьми,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2021-2022 учебном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году с применением данной  технологии.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Гипотеза исследования: коррекционная работа  будет более эффективной при использование методики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Су-Джок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терапии в работе с детьми с ТНР.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Мониторинг проводился с использованием наглядно-дидактического обеспечения - методический комплект  Н.В.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также основной адаптированной  образовательной программы для детей с ТНР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Н.В.Нищевой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3" y="928669"/>
          <a:ext cx="8715436" cy="5832234"/>
        </p:xfrm>
        <a:graphic>
          <a:graphicData uri="http://schemas.openxmlformats.org/drawingml/2006/table">
            <a:tbl>
              <a:tblPr/>
              <a:tblGrid>
                <a:gridCol w="325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99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739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486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6286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6686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0424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02454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9656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9656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4558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469954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652619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</a:tblGrid>
              <a:tr h="4193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Фамилия, имя ребёнка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Фонематические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процессы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Моторика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Экспрессивная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речь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Итоговое количество баллов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30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Звукопроизношение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Фонематическое восприятие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Звукослоговая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структура слова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Мелкая моторика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Артикуляционная моторика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Активный словарь</a:t>
                      </a: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Грамматический строй речи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Связная речь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09.18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01.19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Вяльцев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Макар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1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Зимнякова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Маргарита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1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Кравцова Тома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1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Кулигин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Максим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1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Смородинова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Арина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Смородинова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Катя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2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Садкова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Милена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Соколова Настя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Риятова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Делия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00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Рычкова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Юля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51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БАЛЛ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3.3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42976" y="0"/>
            <a:ext cx="7786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Таблица 1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Мониторинг общего и речевого развития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учебный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714356"/>
          <a:ext cx="8643995" cy="5921913"/>
        </p:xfrm>
        <a:graphic>
          <a:graphicData uri="http://schemas.openxmlformats.org/drawingml/2006/table">
            <a:tbl>
              <a:tblPr/>
              <a:tblGrid>
                <a:gridCol w="325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94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691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436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6436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6436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0382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0203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9615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9615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70189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59230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</a:tblGrid>
              <a:tr h="57750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Фамилия, имя ребёнка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Фонематические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процессы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Моторика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Экспрессивная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речь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Итоговое количество баллов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Звукопроизношение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Фонематическое восприятие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Звукослоговая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структура слова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Мелкая моторика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Артикуляционная моторика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Активный словарь</a:t>
                      </a: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Грамматический строй речи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Связная речь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09.20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01.21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3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Бренчанинов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Гриша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Беловпа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Полина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Соколова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Анна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Соколова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Вика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Рябинин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Тимофей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Позгалова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Алиса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5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Пашаев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Назим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Плотнивов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Антон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5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Пустовалов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Степа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Шиловский</a:t>
                      </a:r>
                      <a:r>
                        <a:rPr lang="ru-RU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Терентий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БАЛЛ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2.8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3.4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3.3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2.6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642" marR="39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14414" y="0"/>
            <a:ext cx="7643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Таблица 2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Мониторинг общего и речевого развития детей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учебный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571472" y="1947226"/>
            <a:ext cx="82153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Недаром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говорят, что все гениальное исключительно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просто. Детям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нравится массировать пальцы и ладошки, играть с маленьким «шариком – ежиком». Это оказывает благотворное влияние на весь организм, повышает иммунитет, а также способствует развитию мелкой моторики пальцев рук, тем самым, активизируя и развивая речь детей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00042"/>
            <a:ext cx="8572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 мониторинга общего и речевого развития детей старших групп  с ТНР разных учебных лет показывают, что наша гипотеза об  эффективности влиянии  Су-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терапии  на коррекционную работу с детьми с ТНР оказалась верной.</a:t>
            </a:r>
          </a:p>
        </p:txBody>
      </p:sp>
    </p:spTree>
    <p:extLst>
      <p:ext uri="{BB962C8B-B14F-4D97-AF65-F5344CB8AC3E}">
        <p14:creationId xmlns:p14="http://schemas.microsoft.com/office/powerpoint/2010/main" val="9045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412776"/>
            <a:ext cx="741682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96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5956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3"/>
            <a:ext cx="5256584" cy="2664297"/>
          </a:xfrm>
        </p:spPr>
        <p:txBody>
          <a:bodyPr>
            <a:normAutofit fontScale="47500" lnSpcReduction="20000"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ru-RU" sz="3500" dirty="0" smtClean="0">
                <a:solidFill>
                  <a:srgbClr val="4E3B3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dirty="0" smtClean="0">
                <a:solidFill>
                  <a:srgbClr val="4E3B3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sz="5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5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терапия – это одно из направлений восточной медицины, разработанное южно-корейским профессором Пак </a:t>
            </a:r>
            <a:r>
              <a:rPr lang="ru-RU" sz="5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Чже</a:t>
            </a:r>
            <a:r>
              <a:rPr lang="ru-RU" sz="5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5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переводе с корейского «Су» – кисть, «</a:t>
            </a:r>
            <a:r>
              <a:rPr lang="ru-RU" sz="5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5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– стопа</a:t>
            </a:r>
            <a:endParaRPr lang="ru-RU" sz="5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5300" i="1" dirty="0" smtClean="0">
              <a:solidFill>
                <a:srgbClr val="4E3B3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500" dirty="0"/>
          </a:p>
        </p:txBody>
      </p:sp>
      <p:pic>
        <p:nvPicPr>
          <p:cNvPr id="4" name="Рисунок 3" descr="па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476672"/>
            <a:ext cx="2880320" cy="206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364235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42358" y="3140968"/>
            <a:ext cx="539413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buClrTx/>
              <a:buSzTx/>
            </a:pPr>
            <a:endParaRPr lang="ru-RU" sz="2200" dirty="0" smtClean="0">
              <a:solidFill>
                <a:srgbClr val="4E3B3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buClrTx/>
              <a:buSzTx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кистях и стопах в строгом порядке располагаются биологически активные точки, соответствующие всем органам и участкам тела. Соответственно, воздействуя на эти точки, можно влиять на определенный орган человека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92696"/>
            <a:ext cx="885698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500" dirty="0">
                <a:latin typeface="Times New Roman"/>
                <a:ea typeface="Calibri"/>
                <a:cs typeface="Times New Roman"/>
              </a:rPr>
              <a:t>Для использования данной </a:t>
            </a:r>
            <a:r>
              <a:rPr lang="ru-RU" sz="2500" dirty="0" err="1">
                <a:latin typeface="Times New Roman"/>
                <a:ea typeface="Calibri"/>
                <a:cs typeface="Times New Roman"/>
              </a:rPr>
              <a:t>здоровьесберегающей</a:t>
            </a:r>
            <a:r>
              <a:rPr lang="ru-RU" sz="2500" dirty="0">
                <a:latin typeface="Times New Roman"/>
                <a:ea typeface="Calibri"/>
                <a:cs typeface="Times New Roman"/>
              </a:rPr>
              <a:t>  технологии нам потребовались суд-</a:t>
            </a:r>
            <a:r>
              <a:rPr lang="ru-RU" sz="2500" dirty="0" err="1">
                <a:latin typeface="Times New Roman"/>
                <a:ea typeface="Calibri"/>
                <a:cs typeface="Times New Roman"/>
              </a:rPr>
              <a:t>джок</a:t>
            </a:r>
            <a:r>
              <a:rPr lang="ru-RU" sz="25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500" dirty="0" smtClean="0">
                <a:latin typeface="Times New Roman"/>
                <a:ea typeface="Calibri"/>
                <a:cs typeface="Times New Roman"/>
              </a:rPr>
              <a:t>шарики и кольца. </a:t>
            </a:r>
            <a:endParaRPr lang="ru-RU" sz="25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500" dirty="0">
                <a:latin typeface="Times New Roman"/>
                <a:ea typeface="Calibri"/>
                <a:cs typeface="Times New Roman"/>
              </a:rPr>
              <a:t>Это </a:t>
            </a:r>
            <a:r>
              <a:rPr lang="ru-RU" sz="2500" dirty="0" err="1">
                <a:latin typeface="Times New Roman"/>
                <a:ea typeface="Calibri"/>
                <a:cs typeface="Times New Roman"/>
              </a:rPr>
              <a:t>массажёры</a:t>
            </a:r>
            <a:r>
              <a:rPr lang="ru-RU" sz="2500" dirty="0">
                <a:latin typeface="Times New Roman"/>
                <a:ea typeface="Calibri"/>
                <a:cs typeface="Times New Roman"/>
              </a:rPr>
              <a:t> типа «каштан». Внутри таких шариков – «каштанов» находятся два специальных кольца, сделанных из металлической проволоки так, что можно их легко растягивать, свободно проходить ими по пальцу вниз и вверх, создавая приятное покалывание.</a:t>
            </a:r>
            <a:endParaRPr lang="ru-RU" sz="25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96" y="3285764"/>
            <a:ext cx="3823395" cy="382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9206"/>
            <a:ext cx="2939425" cy="270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7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" y="4374396"/>
            <a:ext cx="284638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12088" cy="1106760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3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Неоспоримые достоинства Су-</a:t>
            </a:r>
            <a:r>
              <a:rPr lang="ru-RU" sz="32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Джок</a:t>
            </a:r>
            <a:r>
              <a:rPr lang="ru-RU" sz="3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терапии:</a:t>
            </a:r>
            <a:br>
              <a:rPr lang="ru-RU" sz="32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812088" cy="5099397"/>
          </a:xfrm>
        </p:spPr>
        <p:txBody>
          <a:bodyPr>
            <a:normAutofit/>
          </a:bodyPr>
          <a:lstStyle/>
          <a:p>
            <a:pPr lvl="0" algn="ctr">
              <a:buFont typeface="Wingdings" pitchFamily="2" charset="2"/>
              <a:buChar char="§"/>
            </a:pPr>
            <a:r>
              <a:rPr lang="ru-RU" sz="2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эффективность –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правильном применении наступает выраженный эффект.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sz="2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безопасность –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неправильное применение никогда не наносит вред – оно просто неэффективно.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sz="2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 –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терапию могут использовать и педагоги в своей работе, и родители в домашних условиях.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sz="2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</a:t>
            </a:r>
            <a:r>
              <a:rPr lang="ru-RU" sz="25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–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результата необходимо проводить стимуляцию биологически активных 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точек.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sz="25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- </a:t>
            </a:r>
            <a:r>
              <a:rPr lang="ru-RU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шарики 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продаются в аптеках и не требуют больших затрат.</a:t>
            </a:r>
            <a:endParaRPr lang="ru-RU" sz="25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40050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6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58118"/>
            <a:ext cx="284638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59432"/>
            <a:ext cx="8991600" cy="17548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496944" cy="460851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Для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с речевыми нарушениями характерна быстрая утомляемость и потеря интереса к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обучению.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А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массажера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Су-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вызывает интерес и помогает решить эту проблему. Так же  детям нравится массировать пальцы и ладошки, что оказывает благотворное влияние на мелкую моторику пальцев рук, тем самым, способствуя развитию речи.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Поэтому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нашей коррекционно-педагогической деятельности особое место занимает специальная техника – Су-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терапия.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Нами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была поставлена цель и определены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задачи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9720" y="4761131"/>
            <a:ext cx="63367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стимуляция высокоактивных точек на кистях рук для успешного освоения коррекционно-образовательных задач детьми с ТНР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45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72183"/>
            <a:ext cx="878497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Су-</a:t>
            </a: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терапии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1.Стимулировать речевые области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коре головного мозга.</a:t>
            </a:r>
          </a:p>
          <a:p>
            <a:pPr lvl="0"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2.Способствовать  развитию познавательной, эмоционально-волевой сфер ребенка.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Развивать память, внимание, совершенствовать навыки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пространственно-временной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ориентировки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Повышать физическую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умственную работоспособность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40255" y="3645024"/>
            <a:ext cx="6408712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.Развивать мелкую моторику рук.</a:t>
            </a: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.Обогащать и активизировать словарь родного языка.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.Формировать лексико-грамматические категории языка.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.Автоматизировать корригируемые звуки.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9990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0" y="4568407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6672"/>
            <a:ext cx="8064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864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4293096"/>
            <a:ext cx="51458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/>
          </a:p>
        </p:txBody>
      </p:sp>
      <p:sp>
        <p:nvSpPr>
          <p:cNvPr id="2" name="Овал 1"/>
          <p:cNvSpPr/>
          <p:nvPr/>
        </p:nvSpPr>
        <p:spPr>
          <a:xfrm>
            <a:off x="486549" y="3474026"/>
            <a:ext cx="2352962" cy="1336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азвитие мелкой  моторики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88779" y="999162"/>
            <a:ext cx="3240360" cy="18273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Развитие 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фонематического слуха,</a:t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развития навыков звукового анализа и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синтеза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12160" y="4723984"/>
            <a:ext cx="3024335" cy="16917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b="1" dirty="0" smtClean="0">
              <a:solidFill>
                <a:srgbClr val="000000"/>
              </a:solidFill>
              <a:latin typeface="Times New Roman"/>
            </a:endParaRPr>
          </a:p>
          <a:p>
            <a:pPr lvl="0" algn="ctr"/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Совершенствование 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навыков</a:t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пространственно- временной  ориентировки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/>
              </a:rPr>
            </a:br>
            <a:endParaRPr lang="ru-RU" sz="1600" b="1" dirty="0">
              <a:solidFill>
                <a:srgbClr val="2C3C43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65927" y="3092652"/>
            <a:ext cx="2326553" cy="12364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srgbClr val="000000"/>
              </a:solidFill>
              <a:latin typeface="Times New Roman"/>
            </a:endParaRPr>
          </a:p>
          <a:p>
            <a:pPr lvl="0" algn="ctr"/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Развитие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цветовосприятия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endParaRPr lang="ru-RU" sz="1600" b="1" dirty="0">
              <a:solidFill>
                <a:srgbClr val="2C3C43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72666" y="3378387"/>
            <a:ext cx="2592288" cy="14338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239727" y="5702646"/>
            <a:ext cx="2448272" cy="1042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b="1" dirty="0" smtClean="0">
              <a:solidFill>
                <a:srgbClr val="000000"/>
              </a:solidFill>
              <a:latin typeface="Times New Roman"/>
            </a:endParaRPr>
          </a:p>
          <a:p>
            <a:pPr lvl="0" algn="ctr"/>
            <a:endParaRPr lang="ru-RU" sz="1600" b="1" dirty="0" smtClean="0">
              <a:solidFill>
                <a:srgbClr val="000000"/>
              </a:solidFill>
              <a:latin typeface="Times New Roman"/>
            </a:endParaRPr>
          </a:p>
          <a:p>
            <a:pPr lvl="0" algn="ctr"/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Развитие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психических процессов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</a:rPr>
            </a:br>
            <a:endParaRPr lang="ru-RU" sz="1600" b="1" dirty="0">
              <a:solidFill>
                <a:srgbClr val="2C3C43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46340" y="1346795"/>
            <a:ext cx="3054283" cy="1734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лексико-</a:t>
            </a:r>
            <a:b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грамматических категорий, обогащение</a:t>
            </a:r>
            <a:b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словаря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1840">
            <a:off x="6011221" y="3352687"/>
            <a:ext cx="775521" cy="79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2990">
            <a:off x="5569994" y="4310876"/>
            <a:ext cx="13049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8995" y="4767613"/>
            <a:ext cx="1403049" cy="112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36048" y="3475854"/>
            <a:ext cx="145684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71641">
            <a:off x="2648428" y="2358888"/>
            <a:ext cx="1275243" cy="143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" name="TextBox 1043"/>
          <p:cNvSpPr txBox="1"/>
          <p:nvPr/>
        </p:nvSpPr>
        <p:spPr>
          <a:xfrm>
            <a:off x="179513" y="0"/>
            <a:ext cx="896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Су-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жок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терапии в коррекционной работе с детьми учителем-логопедом и воспитателем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006208" y="3933172"/>
            <a:ext cx="289170" cy="3599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4211960" y="3933172"/>
            <a:ext cx="288032" cy="359924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25797" y="2396463"/>
            <a:ext cx="1124405" cy="126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ds3asha.74214s001.edusite.ru/images/clip_image004t-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9"/>
          <a:stretch/>
        </p:blipFill>
        <p:spPr bwMode="auto">
          <a:xfrm>
            <a:off x="7847856" y="5382514"/>
            <a:ext cx="1296144" cy="136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4358790"/>
            <a:ext cx="257273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7365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2800" b="1" dirty="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  <a:latin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6777" y="2496742"/>
            <a:ext cx="38884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Массаж  пальцев  кольцом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«Прогулка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Arial" pitchFamily="34" charset="0"/>
              </a:rPr>
              <a:t>Вышли </a:t>
            </a:r>
            <a:r>
              <a:rPr lang="ru-RU" sz="2000" dirty="0">
                <a:latin typeface="Times New Roman" pitchFamily="18" charset="0"/>
                <a:cs typeface="Arial" pitchFamily="34" charset="0"/>
              </a:rPr>
              <a:t>пальчики гулять.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Arial" pitchFamily="34" charset="0"/>
              </a:rPr>
              <a:t>Этот пальчик в лес пошел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Arial" pitchFamily="34" charset="0"/>
              </a:rPr>
              <a:t>(поочередно надевать массажное кольцо на каждый палец),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Arial" pitchFamily="34" charset="0"/>
              </a:rPr>
              <a:t>Этот пальчик гриб нашел,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Arial" pitchFamily="34" charset="0"/>
              </a:rPr>
              <a:t>Этот пальчик чистить стал,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Arial" pitchFamily="34" charset="0"/>
              </a:rPr>
              <a:t>Этот пальчик жарить стал,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Arial" pitchFamily="34" charset="0"/>
              </a:rPr>
              <a:t>Этот пальчик все убрал.</a:t>
            </a:r>
            <a:endParaRPr lang="ru-RU" sz="20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6084037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Упражнение выполняется сначала на правой руке, потом  на левой.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88640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Су-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шарами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(дети повторяют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слова и выполняют действия с шариком в соответствии с текстом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</a:t>
            </a:r>
            <a:endParaRPr lang="ru-RU" sz="1600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/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  </a:t>
            </a:r>
            <a:r>
              <a:rPr lang="ru-RU" dirty="0" smtClean="0">
                <a:latin typeface="Times New Roman"/>
                <a:ea typeface="Times New Roman"/>
              </a:rPr>
              <a:t>Я </a:t>
            </a:r>
            <a:r>
              <a:rPr lang="ru-RU" dirty="0">
                <a:latin typeface="Times New Roman"/>
                <a:ea typeface="Times New Roman"/>
              </a:rPr>
              <a:t>мячом круги катаю,</a:t>
            </a:r>
          </a:p>
          <a:p>
            <a:pPr lvl="0"/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</a:rPr>
              <a:t>  </a:t>
            </a:r>
            <a:r>
              <a:rPr lang="ru-RU" dirty="0">
                <a:latin typeface="Times New Roman"/>
                <a:ea typeface="Times New Roman"/>
              </a:rPr>
              <a:t>Взад-вперед его гоняю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lvl="0"/>
            <a:r>
              <a:rPr lang="en-US" dirty="0" smtClean="0">
                <a:latin typeface="Times New Roman"/>
                <a:ea typeface="Times New Roman"/>
              </a:rPr>
              <a:t>   </a:t>
            </a:r>
            <a:r>
              <a:rPr lang="ru-RU" dirty="0" smtClean="0">
                <a:latin typeface="Times New Roman"/>
                <a:ea typeface="Times New Roman"/>
              </a:rPr>
              <a:t>Им </a:t>
            </a:r>
            <a:r>
              <a:rPr lang="ru-RU" dirty="0">
                <a:latin typeface="Times New Roman"/>
                <a:ea typeface="Times New Roman"/>
              </a:rPr>
              <a:t>поглажу я ладошку,</a:t>
            </a:r>
          </a:p>
          <a:p>
            <a:pPr lvl="0"/>
            <a:r>
              <a:rPr lang="en-US" dirty="0">
                <a:latin typeface="Times New Roman"/>
                <a:ea typeface="Times New Roman"/>
              </a:rPr>
              <a:t>  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Будто я сметаю крошку.</a:t>
            </a:r>
          </a:p>
          <a:p>
            <a:pPr lvl="0"/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</a:rPr>
              <a:t>  </a:t>
            </a:r>
            <a:r>
              <a:rPr lang="ru-RU" dirty="0">
                <a:latin typeface="Times New Roman"/>
                <a:ea typeface="Times New Roman"/>
              </a:rPr>
              <a:t>И сожму его немножко,</a:t>
            </a:r>
          </a:p>
          <a:p>
            <a:pPr lvl="0"/>
            <a:r>
              <a:rPr lang="en-US" dirty="0">
                <a:latin typeface="Times New Roman"/>
                <a:ea typeface="Times New Roman"/>
              </a:rPr>
              <a:t>   </a:t>
            </a:r>
            <a:r>
              <a:rPr lang="ru-RU" dirty="0" smtClean="0">
                <a:latin typeface="Times New Roman"/>
                <a:ea typeface="Times New Roman"/>
              </a:rPr>
              <a:t>Как </a:t>
            </a:r>
            <a:r>
              <a:rPr lang="ru-RU" dirty="0">
                <a:latin typeface="Times New Roman"/>
                <a:ea typeface="Times New Roman"/>
              </a:rPr>
              <a:t>сжимает лапу кошка,</a:t>
            </a:r>
          </a:p>
          <a:p>
            <a:pPr lvl="0"/>
            <a:r>
              <a:rPr lang="en-US" dirty="0">
                <a:latin typeface="Times New Roman"/>
                <a:ea typeface="Times New Roman"/>
              </a:rPr>
              <a:t>   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Каждым пальцем мяч прижму</a:t>
            </a:r>
          </a:p>
          <a:p>
            <a:pPr lvl="0"/>
            <a:r>
              <a:rPr lang="en-US" dirty="0">
                <a:latin typeface="Times New Roman"/>
                <a:ea typeface="Times New Roman"/>
              </a:rPr>
              <a:t>  </a:t>
            </a:r>
            <a:r>
              <a:rPr lang="en-US" dirty="0" smtClean="0">
                <a:latin typeface="Times New Roman"/>
                <a:ea typeface="Times New Roman"/>
              </a:rPr>
              <a:t>  </a:t>
            </a:r>
            <a:r>
              <a:rPr lang="ru-RU" dirty="0">
                <a:latin typeface="Times New Roman"/>
                <a:ea typeface="Times New Roman"/>
              </a:rPr>
              <a:t>И другой рукой начну</a:t>
            </a:r>
            <a:r>
              <a:rPr lang="ru-RU" i="1" dirty="0">
                <a:solidFill>
                  <a:srgbClr val="002060"/>
                </a:solidFill>
                <a:latin typeface="Times New Roman"/>
                <a:ea typeface="Times New Roman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42" y="3604960"/>
            <a:ext cx="2594268" cy="1984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-1" b="51665"/>
          <a:stretch/>
        </p:blipFill>
        <p:spPr>
          <a:xfrm>
            <a:off x="6562578" y="214559"/>
            <a:ext cx="2336242" cy="174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14157" r="2233" b="18500"/>
          <a:stretch/>
        </p:blipFill>
        <p:spPr>
          <a:xfrm>
            <a:off x="4188332" y="1066998"/>
            <a:ext cx="2217334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6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1661</Words>
  <Application>Microsoft Office PowerPoint</Application>
  <PresentationFormat>Экран (4:3)</PresentationFormat>
  <Paragraphs>648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Franklin Gothic Book</vt:lpstr>
      <vt:lpstr>Franklin Gothic Medium</vt:lpstr>
      <vt:lpstr>Times New Roman</vt:lpstr>
      <vt:lpstr>Trebuchet MS</vt:lpstr>
      <vt:lpstr>Wingdings</vt:lpstr>
      <vt:lpstr>Wingdings 2</vt:lpstr>
      <vt:lpstr>Трек</vt:lpstr>
      <vt:lpstr> ИСПОЛЬЗОВАНИЕ  СУ-ДЖОК ТЕРАПИИ В КОРРЕКЦИОННОЙ РАБОТЕ С ДЕТЬМИ С ТНР  </vt:lpstr>
      <vt:lpstr>Презентация PowerPoint</vt:lpstr>
      <vt:lpstr>Презентация PowerPoint</vt:lpstr>
      <vt:lpstr>Презентация PowerPoint</vt:lpstr>
      <vt:lpstr>Неоспоримые достоинства Су-Джок терапии: </vt:lpstr>
      <vt:lpstr>Актуальность</vt:lpstr>
      <vt:lpstr>Презентация PowerPoint</vt:lpstr>
      <vt:lpstr>Презентация PowerPoint</vt:lpstr>
      <vt:lpstr>Презентация PowerPoint</vt:lpstr>
      <vt:lpstr>Использование су-джок  шаров при выполнении пальчиковой  и утренней гимнастики, физкультминуток </vt:lpstr>
      <vt:lpstr>Использование  су-джок  шаров  для развития  памяти  и  внимания</vt:lpstr>
      <vt:lpstr>Презентация PowerPoint</vt:lpstr>
      <vt:lpstr>Презентация PowerPoint</vt:lpstr>
      <vt:lpstr> </vt:lpstr>
      <vt:lpstr>Презентация PowerPoint</vt:lpstr>
      <vt:lpstr>Су-Джок в обучении элементам грамоты</vt:lpstr>
      <vt:lpstr>Су-Джок в обучении элементам грамоты</vt:lpstr>
      <vt:lpstr>Использование шариков при совершенствовании навыков употребления предлогов </vt:lpstr>
      <vt:lpstr>Формирование  лексико-грамматических категорий языка</vt:lpstr>
      <vt:lpstr>Использование шариков на этапе автоматизации звуков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СУ-ДЖОК ТЕРАПИЯ КАК СРЕДСТВО РАЗВИТИЯ МЕЛКОЙ МОТОРИКИ РУК У ДЕТЕЙ ДОШКОЛЬНОГО ВОЗРАСТА</dc:title>
  <dc:creator>днс</dc:creator>
  <cp:lastModifiedBy>chavo</cp:lastModifiedBy>
  <cp:revision>124</cp:revision>
  <dcterms:created xsi:type="dcterms:W3CDTF">2020-11-15T18:34:16Z</dcterms:created>
  <dcterms:modified xsi:type="dcterms:W3CDTF">2022-09-26T08:09:59Z</dcterms:modified>
</cp:coreProperties>
</file>